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2.gi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.gif"/><Relationship Id="rId8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3.gi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4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7.gif"/><Relationship Id="rId9" Type="http://schemas.openxmlformats.org/officeDocument/2006/relationships/image" Target="../media/image26.png"/><Relationship Id="rId10" Type="http://schemas.openxmlformats.org/officeDocument/2006/relationships/image" Target="../media/image8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iahui — Sept 2nd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Jiahui — Sept 2nd, 2025</a:t>
            </a:r>
          </a:p>
        </p:txBody>
      </p:sp>
      <p:sp>
        <p:nvSpPr>
          <p:cNvPr id="152" name="Journal Clu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Journal Club</a:t>
            </a:r>
          </a:p>
        </p:txBody>
      </p:sp>
      <p:sp>
        <p:nvSpPr>
          <p:cNvPr id="153" name="3D Trajectories in Video Generation Task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Trajectories in Video Generation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t2n7 (1).mp4" descr="t2n7 (1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97731" y="1541538"/>
            <a:ext cx="22709207" cy="11102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2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Quantitive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Quantitive Results</a:t>
            </a:r>
          </a:p>
        </p:txBody>
      </p:sp>
      <p:pic>
        <p:nvPicPr>
          <p:cNvPr id="181" name="Screen Shot 2025-08-31 at 3.59.21 PM.png" descr="Screen Shot 2025-08-31 at 3.59.21 PM.png"/>
          <p:cNvPicPr>
            <a:picLocks noChangeAspect="1"/>
          </p:cNvPicPr>
          <p:nvPr/>
        </p:nvPicPr>
        <p:blipFill>
          <a:blip r:embed="rId2">
            <a:extLst/>
          </a:blip>
          <a:srcRect l="0" t="0" r="4006" b="0"/>
          <a:stretch>
            <a:fillRect/>
          </a:stretch>
        </p:blipFill>
        <p:spPr>
          <a:xfrm>
            <a:off x="476845" y="3394645"/>
            <a:ext cx="23430208" cy="6482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25-08-31 at 4.10.51 PM.png" descr="Screen Shot 2025-08-31 at 4.10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307" y="10103348"/>
            <a:ext cx="17043401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(CVPR 2025 Highlight)"/>
          <p:cNvSpPr txBox="1"/>
          <p:nvPr/>
        </p:nvSpPr>
        <p:spPr>
          <a:xfrm>
            <a:off x="9056848" y="9455723"/>
            <a:ext cx="4998859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600"/>
              </a:spcBef>
              <a:defRPr sz="3900">
                <a:solidFill>
                  <a:srgbClr val="1F232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(CVPR 2025 Highlight)</a:t>
            </a:r>
          </a:p>
        </p:txBody>
      </p:sp>
      <p:pic>
        <p:nvPicPr>
          <p:cNvPr id="185" name="Screen Shot 2025-08-31 at 3.34.49 PM.png" descr="Screen Shot 2025-08-31 at 3.34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364" y="2556132"/>
            <a:ext cx="20547826" cy="6534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pic>
        <p:nvPicPr>
          <p:cNvPr id="188" name="Screen Shot 2025-08-31 at 3.37.04 PM.png" descr="Screen Shot 2025-08-31 at 3.37.04 PM.png"/>
          <p:cNvPicPr>
            <a:picLocks noChangeAspect="1"/>
          </p:cNvPicPr>
          <p:nvPr/>
        </p:nvPicPr>
        <p:blipFill>
          <a:blip r:embed="rId2">
            <a:extLst/>
          </a:blip>
          <a:srcRect l="0" t="4795" r="0" b="48437"/>
          <a:stretch>
            <a:fillRect/>
          </a:stretch>
        </p:blipFill>
        <p:spPr>
          <a:xfrm>
            <a:off x="673352" y="2864221"/>
            <a:ext cx="5305134" cy="881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ballon_building_far.gif" descr="ballon_building_fa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0900" y="3948422"/>
            <a:ext cx="4281948" cy="76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ballon_building_far.gif" descr="ballon_building_fa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1770" y="3810245"/>
            <a:ext cx="4437397" cy="7888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pic>
        <p:nvPicPr>
          <p:cNvPr id="193" name="Screen Shot 2025-08-31 at 3.37.04 PM.png" descr="Screen Shot 2025-08-31 at 3.37.04 PM.png"/>
          <p:cNvPicPr>
            <a:picLocks noChangeAspect="1"/>
          </p:cNvPicPr>
          <p:nvPr/>
        </p:nvPicPr>
        <p:blipFill>
          <a:blip r:embed="rId2">
            <a:extLst/>
          </a:blip>
          <a:srcRect l="0" t="4795" r="0" b="48437"/>
          <a:stretch>
            <a:fillRect/>
          </a:stretch>
        </p:blipFill>
        <p:spPr>
          <a:xfrm>
            <a:off x="673352" y="2864221"/>
            <a:ext cx="5305134" cy="881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ballon_building_far.gif" descr="ballon_building_fa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0900" y="3948422"/>
            <a:ext cx="4281948" cy="76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ballon_building_far.gif" descr="ballon_building_fa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1770" y="3810245"/>
            <a:ext cx="4437396" cy="788870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Propose: add object instance &amp; depth information as condition"/>
          <p:cNvSpPr txBox="1"/>
          <p:nvPr/>
        </p:nvSpPr>
        <p:spPr>
          <a:xfrm>
            <a:off x="4843210" y="12320992"/>
            <a:ext cx="17288526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Propose: add object instance &amp; depth information as condition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 Shot 2025-09-01 at 3.04.54 PM.png" descr="Screen Shot 2025-09-01 at 3.0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844" y="560805"/>
            <a:ext cx="16142079" cy="1404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5-09-01 at 3.05.24 PM.png" descr="Screen Shot 2025-09-01 at 3.05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29" y="3440517"/>
            <a:ext cx="4075089" cy="722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allon_building_near.gif" descr="ballon_building_near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4298" y="4505559"/>
            <a:ext cx="3410198" cy="6062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25-09-01 at 3.06.12 PM.png" descr="Screen Shot 2025-09-01 at 3.06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03301" y="3678669"/>
            <a:ext cx="3572191" cy="73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25-09-01 at 3.07.05 PM.png" descr="Screen Shot 2025-09-01 at 3.07.0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50596" y="3447355"/>
            <a:ext cx="3805540" cy="7611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ballon_building_far.gif" descr="ballon_building_far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773955" y="4505560"/>
            <a:ext cx="3410198" cy="606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25-09-01 at 3.07.37 PM.png" descr="Screen Shot 2025-09-01 at 3.07.37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479858" y="3706697"/>
            <a:ext cx="3410198" cy="475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25-09-01 at 3.04.54 PM.png" descr="Screen Shot 2025-09-01 at 3.0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844" y="560805"/>
            <a:ext cx="16142079" cy="1404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Shot 2025-09-01 at 3.11.52 PM.png" descr="Screen Shot 2025-09-01 at 3.11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337" y="3099190"/>
            <a:ext cx="4212231" cy="9266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cars_real.gif" descr="cars_real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2624" y="4582091"/>
            <a:ext cx="4087726" cy="726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 Shot 2025-09-01 at 3.12.47 PM.png" descr="Screen Shot 2025-09-01 at 3.12.4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95069" y="3622499"/>
            <a:ext cx="3462835" cy="85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25-09-01 at 3.25.47 PM.png" descr="Screen Shot 2025-09-01 at 3.25.4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83674" y="2960830"/>
            <a:ext cx="4699876" cy="954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irl.gif" descr="girl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241343" y="4481443"/>
            <a:ext cx="4087726" cy="7267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 Shot 2025-09-01 at 3.12.47 PM.png" descr="Screen Shot 2025-09-01 at 3.12.4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26230" y="3297077"/>
            <a:ext cx="3462835" cy="854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 Shot 2025-08-31 at 3.39.25 PM.png" descr="Screen Shot 2025-08-31 at 3.3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994" y="3032904"/>
            <a:ext cx="21252620" cy="9400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nference Pipeline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Inference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Qualitative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Qualitative Results</a:t>
            </a:r>
          </a:p>
        </p:txBody>
      </p:sp>
      <p:pic>
        <p:nvPicPr>
          <p:cNvPr id="218" name="Screen Shot 2025-09-01 at 6.52.54 PM.png" descr="Screen Shot 2025-09-01 at 6.52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719" y="2829016"/>
            <a:ext cx="3250937" cy="10643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5-09-01 at 6.53.11 PM.png" descr="Screen Shot 2025-09-01 at 6.53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7083" y="2821289"/>
            <a:ext cx="2679484" cy="742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25-09-01 at 6.53.11 PM.png" descr="Screen Shot 2025-09-01 at 6.53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7083" y="8018538"/>
            <a:ext cx="2679484" cy="742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two_cars.gif" descr="two_cars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9964" y="3642278"/>
            <a:ext cx="2484152" cy="4416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two_cars_1.gif" descr="two_cars_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4749" y="8896633"/>
            <a:ext cx="2484152" cy="4416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25-09-01 at 6.54.42 PM.png" descr="Screen Shot 2025-09-01 at 6.54.42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6596" y="2744873"/>
            <a:ext cx="3089076" cy="1081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25-09-01 at 6.55.05 PM.png" descr="Screen Shot 2025-09-01 at 6.55.05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32311" y="2857695"/>
            <a:ext cx="2679484" cy="669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two_cars (1).gif" descr="two_cars (1)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29977" y="3642279"/>
            <a:ext cx="2484152" cy="4416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 Shot 2025-09-01 at 6.55.38 PM.png" descr="Screen Shot 2025-09-01 at 6.55.38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74662" y="8173261"/>
            <a:ext cx="2641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two_cars (2).gif" descr="two_cars (2)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181488" y="8810431"/>
            <a:ext cx="2581130" cy="4588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Quantitive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Quantitive Results</a:t>
            </a:r>
          </a:p>
        </p:txBody>
      </p:sp>
      <p:pic>
        <p:nvPicPr>
          <p:cNvPr id="230" name="Screen Shot 2025-09-01 at 3.28.35 PM.png" descr="Screen Shot 2025-09-01 at 3.2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700" y="9857917"/>
            <a:ext cx="111125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25-09-01 at 5.00.01 PM.png" descr="Screen Shot 2025-09-01 at 5.00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067" y="3173513"/>
            <a:ext cx="13741401" cy="574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 Shot 2025-08-30 at 4.15.16 PM.png" descr="Screen Shot 2025-08-30 at 4.1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504" y="2468861"/>
            <a:ext cx="21811108" cy="772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58" name="As real-world objects move in 3D space, some motion properties can only be described through 3D representations.…"/>
          <p:cNvSpPr txBox="1"/>
          <p:nvPr>
            <p:ph type="body" sz="half" idx="4294967295"/>
          </p:nvPr>
        </p:nvSpPr>
        <p:spPr>
          <a:xfrm>
            <a:off x="977821" y="3271423"/>
            <a:ext cx="21971001" cy="4827863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pPr>
            <a:r>
              <a:t>As real-world objects move in 3D space, some motion properties can only be described through 3D representations.</a:t>
            </a:r>
          </a:p>
          <a:p>
            <a: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pPr>
            <a:r>
              <a:t>Using 2D control signals such as bounding box often fail to capture the inherent 3D object motions.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61" name="As real-world objects move in 3D space, some motion properties can only be described through 3D representations.…"/>
          <p:cNvSpPr txBox="1"/>
          <p:nvPr>
            <p:ph type="body" sz="half" idx="4294967295"/>
          </p:nvPr>
        </p:nvSpPr>
        <p:spPr>
          <a:xfrm>
            <a:off x="977821" y="3271423"/>
            <a:ext cx="21971001" cy="4827863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pPr>
            <a:r>
              <a:t>As real-world objects move in 3D space, some motion properties can only be described through 3D representations.</a:t>
            </a:r>
          </a:p>
          <a:p>
            <a: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pPr>
            <a:r>
              <a:t>Using 2D control signals such as bounding box often fail to capture the inherent 3D object motions.</a:t>
            </a:r>
          </a:p>
        </p:txBody>
      </p:sp>
      <p:sp>
        <p:nvSpPr>
          <p:cNvPr id="162" name="Propose: add 3D pose sequences as condition"/>
          <p:cNvSpPr txBox="1"/>
          <p:nvPr/>
        </p:nvSpPr>
        <p:spPr>
          <a:xfrm>
            <a:off x="4429218" y="9154036"/>
            <a:ext cx="14697579" cy="234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Propose: add 3D pose sequences as condition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t2n13.mp4" descr="t2n1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440613"/>
            <a:ext cx="24384001" cy="11921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2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25-08-31 at 2.45.05 PM.png" descr="Screen Shot 2025-08-31 at 2.45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3577" y="6166910"/>
            <a:ext cx="4427577" cy="607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5-08-30 at 4.16.42 PM.png" descr="Screen Shot 2025-08-30 at 4.16.42 PM.png"/>
          <p:cNvPicPr>
            <a:picLocks noChangeAspect="1"/>
          </p:cNvPicPr>
          <p:nvPr/>
        </p:nvPicPr>
        <p:blipFill>
          <a:blip r:embed="rId3">
            <a:extLst/>
          </a:blip>
          <a:srcRect l="0" t="2297" r="0" b="0"/>
          <a:stretch>
            <a:fillRect/>
          </a:stretch>
        </p:blipFill>
        <p:spPr>
          <a:xfrm>
            <a:off x="516254" y="1111810"/>
            <a:ext cx="9773451" cy="1053229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Entity 1: a man with short curly red hair, average build, a black leather jacket, dark blue cargo pants, and white sneakers…"/>
          <p:cNvSpPr txBox="1"/>
          <p:nvPr/>
        </p:nvSpPr>
        <p:spPr>
          <a:xfrm>
            <a:off x="11840793" y="1902085"/>
            <a:ext cx="11231860" cy="495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200"/>
            </a:pPr>
            <a:r>
              <a:rPr b="1"/>
              <a:t>Entity 1</a:t>
            </a:r>
            <a:r>
              <a:t>: a man with short curly red hair, average build, a black leather jacket, dark blue cargo pants, and white sneakers</a:t>
            </a:r>
          </a:p>
          <a:p>
            <a:pPr algn="l">
              <a:lnSpc>
                <a:spcPct val="150000"/>
              </a:lnSpc>
              <a:defRPr sz="3200"/>
            </a:pPr>
            <a:r>
              <a:rPr b="1"/>
              <a:t>Entity 2</a:t>
            </a:r>
            <a:r>
              <a:t>: a woman with long wavy blonde hair, petite figure, a red floral dress, white sandals, and a yellow shoulder bag</a:t>
            </a:r>
          </a:p>
          <a:p>
            <a:pPr algn="l">
              <a:lnSpc>
                <a:spcPct val="150000"/>
              </a:lnSpc>
              <a:defRPr sz="3200"/>
            </a:pPr>
            <a:r>
              <a:rPr b="1"/>
              <a:t>Location</a:t>
            </a:r>
            <a:r>
              <a:t>: mall lobby</a:t>
            </a:r>
          </a:p>
          <a:p>
            <a:pPr algn="l">
              <a:lnSpc>
                <a:spcPct val="150000"/>
              </a:lnSpc>
              <a:defRPr sz="3200"/>
            </a:pPr>
            <a:r>
              <a:rPr b="1"/>
              <a:t>Trajectories</a:t>
            </a:r>
            <a:r>
              <a:t>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25-08-30 at 4.16.02 PM.png" descr="Screen Shot 2025-08-30 at 4.16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879" y="1326744"/>
            <a:ext cx="23028961" cy="11062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pic>
        <p:nvPicPr>
          <p:cNvPr id="173" name="Screen Shot 2025-08-31 at 2.48.45 PM.png" descr="Screen Shot 2025-08-31 at 2.48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400" y="2837192"/>
            <a:ext cx="22725886" cy="10172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Qualitative Results"/>
          <p:cNvSpPr txBox="1"/>
          <p:nvPr>
            <p:ph type="title"/>
          </p:nvPr>
        </p:nvSpPr>
        <p:spPr>
          <a:xfrm>
            <a:off x="770794" y="289519"/>
            <a:ext cx="21971001" cy="1434949"/>
          </a:xfrm>
          <a:prstGeom prst="rect">
            <a:avLst/>
          </a:prstGeom>
        </p:spPr>
        <p:txBody>
          <a:bodyPr/>
          <a:lstStyle/>
          <a:p>
            <a:pPr/>
            <a:r>
              <a:t>Qualitative Results</a:t>
            </a:r>
          </a:p>
        </p:txBody>
      </p:sp>
      <p:pic>
        <p:nvPicPr>
          <p:cNvPr id="176" name="demo.mp4" descr="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65162" y="1448208"/>
            <a:ext cx="21808064" cy="11871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